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8" r:id="rId1"/>
    <p:sldMasterId id="2147483681" r:id="rId2"/>
    <p:sldMasterId id="2147483709" r:id="rId3"/>
    <p:sldMasterId id="2147483722" r:id="rId4"/>
    <p:sldMasterId id="2147483747" r:id="rId5"/>
    <p:sldMasterId id="2147483783" r:id="rId6"/>
    <p:sldMasterId id="2147483795" r:id="rId7"/>
  </p:sldMasterIdLst>
  <p:notesMasterIdLst>
    <p:notesMasterId r:id="rId38"/>
  </p:notesMasterIdLst>
  <p:sldIdLst>
    <p:sldId id="298" r:id="rId8"/>
    <p:sldId id="299" r:id="rId9"/>
    <p:sldId id="300" r:id="rId10"/>
    <p:sldId id="301" r:id="rId11"/>
    <p:sldId id="448" r:id="rId12"/>
    <p:sldId id="369" r:id="rId13"/>
    <p:sldId id="334" r:id="rId14"/>
    <p:sldId id="335" r:id="rId15"/>
    <p:sldId id="302" r:id="rId16"/>
    <p:sldId id="426" r:id="rId17"/>
    <p:sldId id="428" r:id="rId18"/>
    <p:sldId id="403" r:id="rId19"/>
    <p:sldId id="372" r:id="rId20"/>
    <p:sldId id="430" r:id="rId21"/>
    <p:sldId id="433" r:id="rId22"/>
    <p:sldId id="429" r:id="rId23"/>
    <p:sldId id="431" r:id="rId24"/>
    <p:sldId id="445" r:id="rId25"/>
    <p:sldId id="434" r:id="rId26"/>
    <p:sldId id="410" r:id="rId27"/>
    <p:sldId id="447" r:id="rId28"/>
    <p:sldId id="371" r:id="rId29"/>
    <p:sldId id="438" r:id="rId30"/>
    <p:sldId id="437" r:id="rId31"/>
    <p:sldId id="442" r:id="rId32"/>
    <p:sldId id="443" r:id="rId33"/>
    <p:sldId id="444" r:id="rId34"/>
    <p:sldId id="446" r:id="rId35"/>
    <p:sldId id="365" r:id="rId36"/>
    <p:sldId id="366" r:id="rId37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r="smNativeData" dt="1504198011" val="76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14" autoAdjust="0"/>
    <p:restoredTop sz="94240" autoAdjust="0"/>
  </p:normalViewPr>
  <p:slideViewPr>
    <p:cSldViewPr>
      <p:cViewPr varScale="1">
        <p:scale>
          <a:sx n="75" d="100"/>
          <a:sy n="75" d="100"/>
        </p:scale>
        <p:origin x="66" y="786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>
      <p:cViewPr>
        <p:scale>
          <a:sx n="108" d="100"/>
          <a:sy n="108" d="100"/>
        </p:scale>
        <p:origin x="1488" y="211"/>
      </p:cViewPr>
      <p:guideLst/>
    </p:cSldViewPr>
  </p:notesViewPr>
  <p:gridSpacing cx="36195" cy="361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5D30-4F36-4234-B1CE-CF31AA541251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2E92-A53C-461E-A02D-B1D974DF3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7728-66D2-0381-9CEE-90D439A06AC5}" type="slidenum">
              <a:t>‹#›</a:t>
            </a:fld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50F-41D2-03A3-9CEE-B7F61BA06AE2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3C21-6FD2-03CA-9CEE-999F72A06ACC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2EF-A1D2-0394-9CEE-57C12CA06A02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87D22-166E-4363-B984-82CA76835DA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903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F2868-1C5E-49A2-98F3-8284678193E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7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40893-D25F-4244-94F7-06F5EE70145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2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8FB62F-769E-4ADC-A374-B9BD8D86CC6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4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6AC69-1A0A-4D83-83FF-89CD29765C18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59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701C8-2413-43DB-99BF-818D95131D2A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3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E89E-1C6D-43F1-AB94-38AF66B27AA9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1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723-6DD2-03A1-9CEE-9BF419A06ACE}" type="slidenum">
              <a:t>‹#›</a:t>
            </a:fld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F5E95-ABF0-4EE4-B484-E8B4136A41F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2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60AFD-7452-427C-A213-4752DB8BDC6F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85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A6AA45-3873-4C5E-BD0F-7511D22ABFF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64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ACBD4-56E7-484F-A2EB-609BA1B7D31E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52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C6675-E882-4401-80F4-48C8A6626FF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6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FCAEA-C988-484B-B709-F0607FD0A80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09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2877F-9706-450F-91FF-13045A1EB49D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6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30543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82273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3591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DCA-84D2-039B-9CEE-72CE23A06A27}" type="slidenum">
              <a:t>‹#›</a:t>
            </a:fld>
            <a:endParaRPr/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97438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376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44349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3447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6114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61558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82801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80676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10972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3815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1105-4BD2-03E7-9CEE-BDB25FA06AE8}" type="slidenum">
              <a:t>‹#›</a:t>
            </a:fld>
            <a:endParaRPr/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94086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38690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63863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53293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68594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177276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93749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49801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4814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1033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1E1-AFD2-03A7-9CEE-59F21FA06A0C}" type="slidenum">
              <a:t>‹#›</a:t>
            </a:fld>
            <a:endParaRPr/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923767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A3614-4CC7-4322-9E7F-6A5B12221A3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044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EF81A-07A8-4207-AC2F-7E4817A8E8F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87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723FC5-F27D-417C-802A-CA79907453C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084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7D347-4DD6-4270-B0E9-F0A297604DA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85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1C8B17-D069-4ED5-98BA-6A16B49D475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96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F6F4B-2595-4322-A72B-6B14DBED150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674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0147B2-3863-46C1-BCC1-DFBDEFF4A25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967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8F091-0229-4F0F-9B40-92FDC8D5894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106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1AACA-14DD-4D8C-AF47-F654AF60A75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679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BE3-ADD2-03AD-9CEE-5BF815A06A0E}" type="slidenum">
              <a:t>‹#›</a:t>
            </a:fld>
            <a:endParaRPr/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ADEDDC-90F5-4E13-91EE-46195279E07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1244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49BB-66E6-479F-91C8-533DAE16D4B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571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B4535-C44B-46D2-9742-8B6177C28392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27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50C6B7-7730-4D48-B30E-A9C550F55442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598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32730-E6FC-42DA-AE16-E71BEF81F31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6422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78F71A-93C8-45D3-8B56-02CF14660A0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8462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A8E23A-429B-4814-9BAE-0A26E0EA6D0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826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7DBF6-2614-4B34-8302-77EF3070B87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704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CCD514-A07B-48E5-8D0A-ECAA2BB6065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884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0FF0C-7E6D-46A5-A0C1-1BB5AF6ED55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18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3A61-2FD2-03CC-9CEE-D99974A06A8C}" type="slidenum">
              <a:t>‹#›</a:t>
            </a:fld>
            <a:endParaRPr/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DEBB70-95A5-4A63-BC3B-5286B1FD9A2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3995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DE4390-62F2-4091-B28D-995A2D1BC65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3978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CFD167-7F54-4F02-B509-BEAC64DE4F4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21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9368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299824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70837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11061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2014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477891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091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116-58D2-03A7-9CEE-AEF21FA06AFB}" type="slidenum">
              <a:t>‹#›</a:t>
            </a:fld>
            <a:endParaRPr/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792512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78734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790531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852162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7769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4EE-A0D2-0392-9CEE-56C72AA06A03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 sz="1400"/>
            </a:pPr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algn="ctr">
              <a:defRPr lang="ru-ru" sz="1400"/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algn="r">
              <a:defRPr lang="ru-ru" sz="1400"/>
            </a:pPr>
            <a:fld id="{3F565EB1-FFD2-03A8-9CEE-09FD10A06A5C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B6AF-7877-41AF-B67E-BF10FD4C56B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91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0703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7DFF5-B3FD-4F03-91D8-0A5CD546E74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9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2BF47-3856-4FE0-A9D1-E15BE069BBC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6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407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КАФЕДРА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«ЭЛЕКТРОСНАБЖЕНИЕ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И ЭКСПЛУАТАЦИЯ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«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Основы эксплуатации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 СЭС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»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ДОЦЕНТ КАФЕДРЫ ПРИВАЛОВ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ЕВГЕНИЙ ЕВГРАФОВИЧ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8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РУ-электроустановка для 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приема и распределения электроэнергии 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 содержащая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коммутационные аппараты (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),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сборные и соединительные шины (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), устройства зашиты (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), автоматики (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4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 и измерительные приборы (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5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).</a:t>
            </a:r>
            <a:endParaRPr lang="ru-ru" sz="44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5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34925" y="-25400"/>
            <a:ext cx="9144000" cy="6858000"/>
          </a:xfrm>
        </p:spPr>
        <p:txBody>
          <a:bodyPr/>
          <a:lstStyle/>
          <a:p>
            <a:pPr marL="533400" indent="-533400" algn="ctr" eaLnBrk="1" hangingPunct="1"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</a:rPr>
              <a:t>Комплектные РУ СЭС.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107950" indent="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endParaRPr lang="ru-RU" sz="3000" b="1" dirty="0" smtClean="0">
              <a:latin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084" t="8306" r="4084" b="6722"/>
          <a:stretch/>
        </p:blipFill>
        <p:spPr>
          <a:xfrm>
            <a:off x="0" y="569594"/>
            <a:ext cx="9144000" cy="626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09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34925" y="-25400"/>
            <a:ext cx="9144000" cy="6858000"/>
          </a:xfrm>
        </p:spPr>
        <p:txBody>
          <a:bodyPr/>
          <a:lstStyle/>
          <a:p>
            <a:pPr marL="533400" indent="-533400" algn="ctr" eaLnBrk="1" hangingPunct="1"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</a:rPr>
              <a:t>Комплектные РУ СЭС.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107950" indent="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endParaRPr lang="ru-RU" sz="3000" b="1" dirty="0" smtClean="0">
              <a:latin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3400"/>
            <a:ext cx="9109074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46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16426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altLang="ru-RU" sz="36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ЗАДАЧИ  КОНТРОЛЯ КРУ.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altLang="ru-RU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lang="ru-RU" altLang="ru-RU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. Своевременное обнаружение дефекта.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altLang="ru-RU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2. Ремонт по текущему состоянию.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altLang="ru-RU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3. Продление срока службы.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altLang="ru-RU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4. Непрерывный контроль элементов.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altLang="ru-RU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5. Рост эффективности контроля.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altLang="ru-RU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6. Снижение расходов на ремонты.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altLang="ru-RU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7. Повышение надежности КРУ за счет контроля режимов работы СЭС.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kern="1" dirty="0">
              <a:solidFill>
                <a:schemeClr val="tx1"/>
              </a:solidFill>
              <a:latin typeface="Times New Roman" pitchFamily="1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6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16426"/>
            <a:ext cx="91440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kern="1" dirty="0">
                <a:solidFill>
                  <a:srgbClr val="FF0000"/>
                </a:solidFill>
                <a:latin typeface="Times New Roman" pitchFamily="1" charset="-52"/>
                <a:cs typeface="Arial" pitchFamily="2" charset="-52"/>
              </a:rPr>
              <a:t>2. Контроль технического </a:t>
            </a:r>
            <a:r>
              <a:rPr lang="ru-RU" sz="4000" kern="1" dirty="0" smtClean="0">
                <a:solidFill>
                  <a:srgbClr val="FF0000"/>
                </a:solidFill>
                <a:latin typeface="Times New Roman" pitchFamily="1" charset="-52"/>
                <a:cs typeface="Arial" pitchFamily="2" charset="-52"/>
              </a:rPr>
              <a:t>состояния.</a:t>
            </a:r>
            <a:endParaRPr lang="ru-RU" sz="4000" kern="1" dirty="0">
              <a:solidFill>
                <a:srgbClr val="FF0000"/>
              </a:solidFill>
              <a:latin typeface="Times New Roman" pitchFamily="1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2.1</a:t>
            </a:r>
            <a:r>
              <a:rPr kumimoji="0" lang="ru-RU" sz="4000" b="1" i="0" u="none" strike="noStrike" kern="1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 Б</a:t>
            </a: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ез отключения КРУ.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1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 </a:t>
            </a:r>
            <a:r>
              <a:rPr kumimoji="0" lang="ru-RU" sz="3600" b="1" i="0" u="none" strike="noStrike" kern="1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При </a:t>
            </a:r>
            <a:r>
              <a:rPr kumimoji="0" lang="ru-RU" sz="3600" b="1" i="0" u="none" strike="noStrike" kern="1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осмотре контролируют (проверяют).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1. </a:t>
            </a:r>
            <a:r>
              <a:rPr kumimoji="0" lang="ru-RU" sz="3600" b="1" i="0" u="none" strike="noStrike" kern="1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Р</a:t>
            </a:r>
            <a:r>
              <a:rPr kumimoji="0" lang="ru-RU" sz="3600" b="1" i="0" u="none" strike="noStrike" kern="1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аботу сетей </a:t>
            </a:r>
            <a:r>
              <a:rPr kumimoji="0" lang="ru-RU" sz="3600" b="1" i="0" u="none" strike="noStrike" kern="1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освещения и </a:t>
            </a:r>
            <a:r>
              <a:rPr kumimoji="0" lang="ru-RU" sz="3600" b="1" i="0" u="none" strike="noStrike" kern="1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отопления.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2.Уровень и отсутствие течи масла.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3. Состояние разъединителей.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1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4. </a:t>
            </a:r>
            <a:r>
              <a:rPr kumimoji="0" lang="ru-RU" sz="36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Состояние </a:t>
            </a:r>
            <a:r>
              <a:rPr kumimoji="0" lang="ru-RU" sz="3600" b="1" i="0" u="none" strike="noStrike" kern="1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контактных соединений шин и их </a:t>
            </a:r>
            <a:r>
              <a:rPr kumimoji="0" lang="ru-RU" sz="36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термоиндикаторов.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1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5. </a:t>
            </a:r>
            <a:r>
              <a:rPr kumimoji="0" lang="ru-RU" sz="36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Состояние </a:t>
            </a:r>
            <a:r>
              <a:rPr kumimoji="0" lang="ru-RU" sz="3600" b="1" i="0" u="none" strike="noStrike" kern="1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цепей вторичных </a:t>
            </a:r>
            <a:r>
              <a:rPr kumimoji="0" lang="ru-RU" sz="36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соединений</a:t>
            </a:r>
            <a:endParaRPr kumimoji="0" lang="ru-RU" sz="3600" b="1" i="0" u="none" strike="noStrike" kern="1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8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861" r="1310" b="2028"/>
          <a:stretch/>
        </p:blipFill>
        <p:spPr>
          <a:xfrm>
            <a:off x="5080" y="0"/>
            <a:ext cx="9138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20041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16426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kern="1" dirty="0" smtClean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6. Степень </a:t>
            </a:r>
            <a:r>
              <a:rPr lang="ru-RU" sz="3600" kern="1" dirty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загрязненности, отсутствие видимых повреждений и коронирования изоляторов. </a:t>
            </a:r>
            <a:endParaRPr lang="ru-RU" sz="3600" kern="1" dirty="0" smtClean="0">
              <a:solidFill>
                <a:schemeClr val="tx1"/>
              </a:solidFill>
              <a:latin typeface="Times New Roman" pitchFamily="1" charset="-52"/>
              <a:cs typeface="Arial" pitchFamily="2" charset="-5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kern="1" dirty="0" smtClean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7. Показания </a:t>
            </a:r>
            <a:r>
              <a:rPr lang="ru-RU" sz="3600" kern="1" dirty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измерительных приборов.</a:t>
            </a:r>
            <a:endParaRPr lang="ru-RU" sz="3600" kern="1" dirty="0" smtClean="0">
              <a:solidFill>
                <a:schemeClr val="tx1"/>
              </a:solidFill>
              <a:latin typeface="Times New Roman" pitchFamily="1" charset="-52"/>
              <a:cs typeface="Arial" pitchFamily="2" charset="-5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kern="1" dirty="0" smtClean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8. </a:t>
            </a:r>
            <a:r>
              <a:rPr lang="ru-RU" sz="3600" kern="1" dirty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Состояние низковольтных </a:t>
            </a:r>
            <a:r>
              <a:rPr lang="ru-RU" sz="3600" kern="1" dirty="0" smtClean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аппаратов (выключателей</a:t>
            </a:r>
            <a:r>
              <a:rPr lang="ru-RU" sz="3600" kern="1" dirty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, предохранителей и т.д.).</a:t>
            </a:r>
            <a:endParaRPr lang="ru-RU" sz="3600" kern="1" dirty="0" smtClean="0">
              <a:solidFill>
                <a:schemeClr val="tx1"/>
              </a:solidFill>
              <a:latin typeface="Times New Roman" pitchFamily="1" charset="-52"/>
              <a:cs typeface="Arial" pitchFamily="2" charset="-5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kern="1" dirty="0" smtClean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9</a:t>
            </a:r>
            <a:r>
              <a:rPr lang="ru-RU" sz="3600" kern="1" dirty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. </a:t>
            </a:r>
            <a:r>
              <a:rPr lang="ru-RU" sz="3600" kern="1" dirty="0" smtClean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Отсутствие щелей (в шкафы </a:t>
            </a:r>
            <a:r>
              <a:rPr lang="ru-RU" sz="3600" kern="1" dirty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могут проникнуть мелкие животные и </a:t>
            </a:r>
            <a:r>
              <a:rPr lang="ru-RU" sz="3600" kern="1" dirty="0" smtClean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птицы).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kern="1" dirty="0" smtClean="0">
                <a:solidFill>
                  <a:srgbClr val="C00000"/>
                </a:solidFill>
                <a:latin typeface="Times New Roman" pitchFamily="1" charset="-52"/>
                <a:cs typeface="Arial" pitchFamily="2" charset="-52"/>
              </a:rPr>
              <a:t>Контроль ведется </a:t>
            </a:r>
            <a:r>
              <a:rPr lang="ru-RU" sz="3600" kern="1" dirty="0">
                <a:solidFill>
                  <a:srgbClr val="C00000"/>
                </a:solidFill>
                <a:latin typeface="Times New Roman" pitchFamily="1" charset="-52"/>
                <a:cs typeface="Arial" pitchFamily="2" charset="-52"/>
              </a:rPr>
              <a:t>через смотровые окна и сетчатые ограждения.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1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16426"/>
            <a:ext cx="91440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2.2 С отключением КРУ.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1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1</a:t>
            </a:r>
            <a:r>
              <a:rPr lang="ru-RU" sz="3600" kern="1" dirty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. </a:t>
            </a:r>
            <a:r>
              <a:rPr lang="ru-RU" sz="3600" kern="1" dirty="0" smtClean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Проверку </a:t>
            </a:r>
            <a:r>
              <a:rPr lang="ru-RU" sz="3600" kern="1" dirty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механизма блокировки </a:t>
            </a:r>
            <a:r>
              <a:rPr lang="ru-RU" sz="3600" kern="1" dirty="0" smtClean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тележки и действия </a:t>
            </a:r>
            <a:r>
              <a:rPr lang="ru-RU" sz="3600" kern="1" dirty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защитных шторок.</a:t>
            </a:r>
            <a:endParaRPr kumimoji="0" lang="ru-RU" sz="3600" b="1" i="0" u="none" strike="noStrike" kern="1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cs typeface="Arial" pitchFamily="2" charset="-5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kern="1" dirty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2</a:t>
            </a:r>
            <a:r>
              <a:rPr lang="ru-RU" sz="3600" kern="1" dirty="0" smtClean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. Проверка </a:t>
            </a:r>
            <a:r>
              <a:rPr lang="ru-RU" sz="3600" kern="1" dirty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работы </a:t>
            </a:r>
            <a:r>
              <a:rPr lang="ru-RU" sz="3600" kern="1" dirty="0" smtClean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тележки в </a:t>
            </a:r>
            <a:r>
              <a:rPr lang="ru-RU" sz="3600" kern="1" dirty="0">
                <a:solidFill>
                  <a:srgbClr val="000000"/>
                </a:solidFill>
                <a:latin typeface="Times New Roman" pitchFamily="1" charset="-52"/>
                <a:cs typeface="Arial" pitchFamily="2" charset="-52"/>
              </a:rPr>
              <a:t>рабочем и испытательном положении. </a:t>
            </a:r>
            <a:endParaRPr kumimoji="0" lang="ru-RU" sz="3600" b="1" i="0" u="none" strike="noStrike" kern="1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cs typeface="Arial" pitchFamily="2" charset="-5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1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" charset="-52"/>
                <a:cs typeface="Arial" pitchFamily="2" charset="-52"/>
              </a:rPr>
              <a:t>3</a:t>
            </a:r>
            <a:r>
              <a:rPr lang="ru-RU" sz="4000" kern="1" dirty="0">
                <a:solidFill>
                  <a:srgbClr val="C00000"/>
                </a:solidFill>
                <a:latin typeface="Times New Roman" pitchFamily="1" charset="-52"/>
                <a:cs typeface="Arial" pitchFamily="2" charset="-52"/>
              </a:rPr>
              <a:t>. Измерения сопротивления постоянному току разъединяющих контактов </a:t>
            </a:r>
            <a:r>
              <a:rPr lang="ru-RU" sz="4000" kern="1" dirty="0" smtClean="0">
                <a:solidFill>
                  <a:srgbClr val="C00000"/>
                </a:solidFill>
                <a:latin typeface="Times New Roman" pitchFamily="1" charset="-52"/>
                <a:cs typeface="Arial" pitchFamily="2" charset="-52"/>
              </a:rPr>
              <a:t>первичной, вторичной цепи и сборных шин. </a:t>
            </a:r>
            <a:endParaRPr kumimoji="0" lang="ru-RU" sz="4000" b="1" i="0" u="none" strike="noStrike" kern="1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0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06049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16426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  <a:defRPr lang="ru-ru"/>
            </a:pP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</a:rPr>
              <a:t>Первичных цепей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</a:rPr>
              <a:t>мегаомметром 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</a:rPr>
              <a:t>на напряжение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</a:rPr>
              <a:t>2500 В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</a:rPr>
              <a:t>. Д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</a:rPr>
              <a:t>олжно 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</a:rPr>
              <a:t>быть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</a:rPr>
              <a:t>не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</a:rPr>
              <a:t>ниже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</a:rPr>
              <a:t>для: 3-10кВ - 300МОм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</a:rPr>
              <a:t>;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</a:rPr>
              <a:t>15-150кВ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</a:rPr>
              <a:t>-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</a:rPr>
              <a:t>1000МОм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</a:rPr>
              <a:t>;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</a:rPr>
              <a:t>220 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</a:rPr>
              <a:t>кВ -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</a:rPr>
              <a:t>3000МОм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</a:rPr>
              <a:t>.</a:t>
            </a:r>
          </a:p>
          <a:p>
            <a:pPr marL="0" indent="0">
              <a:buNone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</a:rPr>
              <a:t>Вторичных цепей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</a:rPr>
              <a:t>мегаомметром 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</a:rPr>
              <a:t>на напряжение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</a:rPr>
              <a:t>500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</a:rPr>
              <a:t>или1000В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</a:rPr>
              <a:t>. Сопротивление изоляции должно быть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</a:rPr>
              <a:t>не менее 1 МОм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</a:rPr>
              <a:t>.</a:t>
            </a:r>
          </a:p>
          <a:p>
            <a:pPr marL="0" indent="0">
              <a:buNone/>
              <a:defRPr lang="ru-ru"/>
            </a:pPr>
            <a:endParaRPr kumimoji="0" lang="ru-RU" sz="4000" b="1" i="0" u="none" strike="noStrike" kern="1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61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2</a:t>
            </a: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 технического состояния оборудования </a:t>
            </a: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 </a:t>
            </a: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электроснабжения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ЛЕКЦИЯ 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№ 6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Контроль технического состояния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комплектных распределительных устройств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14195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r="smNativeData" val="ez2oWQEAAAAFAAAAAAAAAAEAAAAsAAAAAAAAAAAAAAAAAAAAAAAAAA=="/>
      </p:ext>
    </p:ext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lvl="1" indent="0" algn="ctr">
              <a:buNone/>
              <a:defRPr lang="ru-ru"/>
            </a:pPr>
            <a:r>
              <a:rPr lang="ru-RU" sz="3600" b="1" kern="0" dirty="0" smtClean="0">
                <a:solidFill>
                  <a:srgbClr val="FF0000"/>
                </a:solidFill>
                <a:latin typeface="Times New Roman" pitchFamily="1" charset="-52"/>
              </a:rPr>
              <a:t>Этапы </a:t>
            </a:r>
            <a:r>
              <a:rPr lang="ru-RU" sz="3600" b="1" kern="0" dirty="0">
                <a:solidFill>
                  <a:srgbClr val="FF0000"/>
                </a:solidFill>
                <a:latin typeface="Times New Roman" pitchFamily="1" charset="-52"/>
              </a:rPr>
              <a:t>перехода </a:t>
            </a:r>
            <a:r>
              <a:rPr lang="ru-RU" sz="3600" b="1" kern="0" dirty="0" smtClean="0">
                <a:solidFill>
                  <a:srgbClr val="FF0000"/>
                </a:solidFill>
                <a:latin typeface="Times New Roman" pitchFamily="1" charset="-52"/>
              </a:rPr>
              <a:t>от ППР к </a:t>
            </a:r>
            <a:r>
              <a:rPr lang="ru-RU" sz="3600" b="1" kern="0" dirty="0">
                <a:solidFill>
                  <a:srgbClr val="FF0000"/>
                </a:solidFill>
                <a:latin typeface="Times New Roman" pitchFamily="1" charset="-52"/>
              </a:rPr>
              <a:t>системе </a:t>
            </a:r>
            <a:endParaRPr lang="ru-RU" sz="3600" b="1" kern="0" dirty="0" smtClean="0">
              <a:solidFill>
                <a:srgbClr val="FF0000"/>
              </a:solidFill>
              <a:latin typeface="Times New Roman" pitchFamily="1" charset="-52"/>
            </a:endParaRPr>
          </a:p>
          <a:p>
            <a:pPr marL="0" lvl="1" indent="0" algn="ctr">
              <a:buNone/>
              <a:defRPr lang="ru-ru"/>
            </a:pPr>
            <a:r>
              <a:rPr lang="ru-RU" sz="3600" b="1" kern="0" dirty="0" smtClean="0">
                <a:solidFill>
                  <a:srgbClr val="FF0000"/>
                </a:solidFill>
                <a:latin typeface="Times New Roman" pitchFamily="1" charset="-52"/>
              </a:rPr>
              <a:t>ТО и Р по </a:t>
            </a:r>
            <a:r>
              <a:rPr lang="ru-RU" sz="3600" b="1" kern="0" dirty="0">
                <a:solidFill>
                  <a:srgbClr val="FF0000"/>
                </a:solidFill>
                <a:latin typeface="Times New Roman" pitchFamily="1" charset="-52"/>
              </a:rPr>
              <a:t>техническому состоянию</a:t>
            </a:r>
            <a:r>
              <a:rPr lang="ru-RU" sz="3600" b="1" kern="0" dirty="0">
                <a:solidFill>
                  <a:srgbClr val="000000"/>
                </a:solidFill>
                <a:latin typeface="Times New Roman" pitchFamily="1" charset="-52"/>
              </a:rPr>
              <a:t> </a:t>
            </a:r>
          </a:p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748" t="21309" r="8265" b="6779"/>
          <a:stretch/>
        </p:blipFill>
        <p:spPr>
          <a:xfrm>
            <a:off x="0" y="1148716"/>
            <a:ext cx="9143999" cy="57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9709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:pr="smNativeData" xmlns="" val="ez2oWQEAAAAFAAAAAAAAAAEAAAAsAAAAAAAAAAAAAAAAAAAAAAAAAA=="/>
      </p:ext>
    </p:ext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79248" y="120498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defRPr lang="ru-ru"/>
            </a:pPr>
            <a:r>
              <a:rPr lang="ru-RU" sz="3600" kern="1" dirty="0" smtClean="0">
                <a:solidFill>
                  <a:srgbClr val="FF0000"/>
                </a:solidFill>
                <a:latin typeface="Times New Roman" pitchFamily="1" charset="-52"/>
                <a:cs typeface="Arial" pitchFamily="2" charset="-52"/>
              </a:rPr>
              <a:t>3. Система контроля состояния КРУ ТП.</a:t>
            </a:r>
            <a:endParaRPr lang="ru-RU" sz="40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26221" b="11866"/>
          <a:stretch/>
        </p:blipFill>
        <p:spPr>
          <a:xfrm>
            <a:off x="-30480" y="1840997"/>
            <a:ext cx="9174480" cy="49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3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06166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Схема ПС 110/35/6 кВ</a:t>
            </a: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89" y="1691640"/>
            <a:ext cx="9150889" cy="630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Схема цифровой ПС с КРУ-10кВ</a:t>
            </a: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5826"/>
            <a:ext cx="9143999" cy="50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191588"/>
            <a:ext cx="9144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SG-DM </a:t>
            </a: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контролирует остаточный ресурс фидерного, секционного и 12 распределительных ячеек секции КРУ. 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1330368"/>
            <a:ext cx="9144793" cy="307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4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191588"/>
            <a:ext cx="91440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kern="1" dirty="0" smtClean="0">
                <a:solidFill>
                  <a:srgbClr val="7030A0"/>
                </a:solidFill>
                <a:latin typeface="Times New Roman" pitchFamily="1" charset="-52"/>
                <a:cs typeface="Arial" pitchFamily="2" charset="-52"/>
              </a:rPr>
              <a:t>Оценка </a:t>
            </a:r>
            <a:r>
              <a:rPr lang="ru-RU" sz="36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остаточного ресурса </a:t>
            </a:r>
            <a:r>
              <a:rPr lang="ru-RU" sz="3600" kern="1" dirty="0" smtClean="0">
                <a:solidFill>
                  <a:srgbClr val="7030A0"/>
                </a:solidFill>
                <a:latin typeface="Times New Roman" pitchFamily="1" charset="-52"/>
                <a:cs typeface="Arial" pitchFamily="2" charset="-52"/>
              </a:rPr>
              <a:t>по суммарной мощности при отключении выключателей КРУ.</a:t>
            </a:r>
            <a:endParaRPr lang="ru-RU" sz="3600" kern="1" dirty="0">
              <a:solidFill>
                <a:srgbClr val="7030A0"/>
              </a:solidFill>
              <a:latin typeface="Times New Roman" pitchFamily="1" charset="-52"/>
              <a:cs typeface="Arial" pitchFamily="2" charset="-5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SG-DM </a:t>
            </a:r>
            <a:r>
              <a:rPr lang="ru-RU" sz="3600" kern="1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</a:t>
            </a:r>
            <a:r>
              <a:rPr lang="ru-RU" sz="3600" kern="1" dirty="0" smtClean="0">
                <a:solidFill>
                  <a:srgbClr val="FF0000"/>
                </a:solidFill>
                <a:latin typeface="Times New Roman" pitchFamily="1" charset="-52"/>
                <a:cs typeface="Arial" pitchFamily="2" charset="-52"/>
              </a:rPr>
              <a:t>пределяет техническое состояние (ТС) элементов </a:t>
            </a:r>
            <a:r>
              <a:rPr lang="ru-RU" sz="3600" kern="1" dirty="0">
                <a:solidFill>
                  <a:srgbClr val="FF0000"/>
                </a:solidFill>
                <a:latin typeface="Times New Roman" pitchFamily="1" charset="-52"/>
                <a:cs typeface="Arial" pitchFamily="2" charset="-52"/>
              </a:rPr>
              <a:t>механического привода 14 контролируемых выключателей. </a:t>
            </a:r>
            <a:endParaRPr lang="ru-RU" sz="3600" kern="1" dirty="0" smtClean="0">
              <a:solidFill>
                <a:srgbClr val="FF0000"/>
              </a:solidFill>
              <a:latin typeface="Times New Roman" pitchFamily="1" charset="-52"/>
              <a:cs typeface="Arial" pitchFamily="2" charset="-5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kern="1" dirty="0" smtClean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Определение ТС происходит на </a:t>
            </a:r>
            <a:r>
              <a:rPr lang="ru-RU" sz="3600" kern="1" dirty="0">
                <a:solidFill>
                  <a:schemeClr val="tx1"/>
                </a:solidFill>
                <a:latin typeface="Times New Roman" pitchFamily="1" charset="-52"/>
                <a:cs typeface="Arial" pitchFamily="2" charset="-52"/>
              </a:rPr>
              <a:t>основании анализа кривой изменения тока управления при включении и отключении каждого выключателя.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89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191588"/>
            <a:ext cx="9144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</a:rPr>
              <a:t>Состояние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</a:rPr>
              <a:t>изоляции шин КРУ, выключателей, </a:t>
            </a:r>
            <a:r>
              <a:rPr lang="ru-RU" sz="4000" dirty="0" smtClean="0">
                <a:latin typeface="Times New Roman" pitchFamily="1" charset="-52"/>
              </a:rPr>
              <a:t>определяют по </a:t>
            </a:r>
            <a:r>
              <a:rPr lang="ru-RU" sz="4000" dirty="0">
                <a:latin typeface="Times New Roman" pitchFamily="1" charset="-52"/>
              </a:rPr>
              <a:t>уровню и распределению частичных разрядов </a:t>
            </a:r>
            <a:r>
              <a:rPr lang="ru-RU" sz="4000" dirty="0" smtClean="0">
                <a:latin typeface="Times New Roman" pitchFamily="1" charset="-52"/>
              </a:rPr>
              <a:t>(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</a:rPr>
              <a:t>ЧР</a:t>
            </a:r>
            <a:r>
              <a:rPr lang="ru-RU" sz="4000" dirty="0" smtClean="0">
                <a:latin typeface="Times New Roman" pitchFamily="1" charset="-52"/>
              </a:rPr>
              <a:t>). </a:t>
            </a:r>
          </a:p>
          <a:p>
            <a:pPr>
              <a:buNone/>
              <a:defRPr lang="ru-ru"/>
            </a:pP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</a:rPr>
              <a:t>Экспертные заключения </a:t>
            </a:r>
            <a:r>
              <a:rPr lang="ru-RU" sz="4000" dirty="0">
                <a:latin typeface="Times New Roman" pitchFamily="1" charset="-52"/>
              </a:rPr>
              <a:t>о типе и месте возникновения дефектов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</a:rPr>
              <a:t>КРУ </a:t>
            </a:r>
            <a:r>
              <a:rPr lang="ru-RU" sz="4000" dirty="0" smtClean="0">
                <a:latin typeface="Times New Roman" pitchFamily="1" charset="-52"/>
              </a:rPr>
              <a:t>выполняют </a:t>
            </a:r>
            <a:r>
              <a:rPr lang="ru-RU" sz="4000" dirty="0">
                <a:latin typeface="Times New Roman" pitchFamily="1" charset="-52"/>
              </a:rPr>
              <a:t>при помощи </a:t>
            </a:r>
            <a:r>
              <a:rPr lang="ru-RU" sz="4000" dirty="0" smtClean="0">
                <a:latin typeface="Times New Roman" pitchFamily="1" charset="-52"/>
              </a:rPr>
              <a:t>экспертных программ.</a:t>
            </a:r>
            <a:r>
              <a:rPr lang="ru-ru" sz="40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el-gr" sz="40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73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ru-RU" b="1" dirty="0">
              <a:latin typeface="Times New Roman" pitchFamily="1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0"/>
            <a:ext cx="9144000" cy="712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56960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r="smNativeData" val="ez2oWQEAAAAFAAAAAAAAAAEAAAAsAAAAAAAAAAAAAAAAAAAAAAAAAA=="/>
      </p:ext>
    </p:ext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191588"/>
            <a:ext cx="91440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Выводы.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Информация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контроле оборудования РУ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 техническому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состоянию позволяет: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ланировать инвестиции в РУ СЭС.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</a:t>
            </a: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ыявлять оборудование РУ, требующее внеплановых (срочных) работ.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3.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пределять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очередность технического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перевооружения (модернизации) оборудования РУ и всей СЭС.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2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70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609600" indent="-609600" algn="ctr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цели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Знать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способы и средства контроля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технического состояния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комплектных распределительных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устройств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(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КРУ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 систем электроснабжения (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СЭС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Заключение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36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defRPr lang="ru-ru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Система контроля по техническому состоянию РУ в составе автоматизированного комплекса диагностики </a:t>
            </a:r>
            <a:r>
              <a:rPr lang="ru-RU" sz="3200" dirty="0">
                <a:solidFill>
                  <a:srgbClr val="00206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мониторинга СЭС позволяет:</a:t>
            </a:r>
          </a:p>
          <a:p>
            <a:pPr marL="0" lvl="1" indent="0" algn="l">
              <a:defRPr lang="ru-ru"/>
            </a:pPr>
            <a:r>
              <a:rPr lang="ru-RU" sz="32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Продлить срок службы РУ СЭС.</a:t>
            </a:r>
          </a:p>
          <a:p>
            <a:pPr marL="0" lvl="1" indent="0" algn="l">
              <a:defRPr lang="ru-ru"/>
            </a:pPr>
            <a:r>
              <a:rPr lang="ru-RU" sz="32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Сократить затраты </a:t>
            </a:r>
            <a:r>
              <a:rPr lang="ru-RU" sz="32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на ТО и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 КРУ СЭС.</a:t>
            </a:r>
          </a:p>
          <a:p>
            <a:pPr marL="0" lvl="1" indent="0" algn="l">
              <a:defRPr lang="ru-ru"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3.</a:t>
            </a:r>
            <a:r>
              <a:rPr lang="ru-RU" sz="32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Применять данные для </a:t>
            </a:r>
            <a:r>
              <a:rPr lang="ru-RU" sz="32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непрерывного контроля критических режимов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КРУ СЭС.</a:t>
            </a:r>
            <a:endParaRPr lang="ru-RU" sz="32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defRPr lang="ru-ru"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4.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Эффективно использовать ресурсы СЭС и электрической сети.</a:t>
            </a:r>
            <a:endParaRPr lang="ru-RU" sz="32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defRPr lang="ru-ru"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7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0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40000"/>
              </a:lnSpc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вопросы</a:t>
            </a: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1.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Распределительных устройства (РУ) СЭС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как объекты контроля.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. Контроль технического состояния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КРУ.</a:t>
            </a:r>
            <a:endParaRPr lang="ru-RU" sz="44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3.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Система контроля состояния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КРУ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под рабочим напряжением.</a:t>
            </a:r>
          </a:p>
          <a:p>
            <a:pPr lvl="1">
              <a:lnSpc>
                <a:spcPct val="140000"/>
              </a:lnSpc>
              <a:buNone/>
              <a:defRPr lang="ru-ru"/>
            </a:pP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3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Учебная литература.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2. Правила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технической эксплуатации электроустановок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потребителей. М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: НОРМАТИКА, 2020. – 188с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4. Эксплуатация систем электроснабжения: учебное пособие / В.Я. Хорольский, М.А. Таранов. - Ставрополь, «АГРУС», 2013, 256с.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20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Введение.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defRPr lang="ru-ru"/>
            </a:pP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Контроль </a:t>
            </a:r>
            <a:r>
              <a:rPr lang="ru-RU" sz="40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технического состояния 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комплектных распределительных </a:t>
            </a:r>
            <a:r>
              <a:rPr lang="ru-RU" sz="40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устройств 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(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КРУ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 </a:t>
            </a:r>
            <a:r>
              <a:rPr lang="ru-RU" sz="40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 электроснабжения (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СЭС</a:t>
            </a:r>
            <a:r>
              <a:rPr lang="ru-RU" sz="40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</a:t>
            </a:r>
            <a:endParaRPr lang="ru-ru" sz="44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проводят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 соответствии с требованиями действующих нормативно-технических 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документов (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НТД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).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Источники 2 и 4.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13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6"/>
            <a:ext cx="8910637" cy="684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47847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96" t="6194" r="5271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7373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Распределительные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устройства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(КРУ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 СЭС как объекты контроля.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Проблемы.</a:t>
            </a:r>
          </a:p>
          <a:p>
            <a:pPr marL="10795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1.Методы контроля </a:t>
            </a:r>
            <a:r>
              <a:rPr lang="ru-RU" altLang="ru-RU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состояния</a:t>
            </a:r>
            <a:r>
              <a:rPr lang="ru-RU" altLang="ru-RU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 разработаны в прошлом веке, более 30 лет назад.</a:t>
            </a:r>
            <a:endParaRPr lang="ru-RU" altLang="ru-RU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Контроль технического состояния в основном на отключенном </a:t>
            </a:r>
            <a:r>
              <a:rPr lang="ru-RU" altLang="ru-RU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КРУ.</a:t>
            </a:r>
            <a:endParaRPr lang="ru-RU" altLang="ru-RU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altLang="ru-RU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 установлено </a:t>
            </a:r>
            <a:r>
              <a:rPr lang="ru-RU" altLang="ru-RU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контроля технического состояния </a:t>
            </a:r>
            <a:r>
              <a:rPr lang="ru-RU" altLang="ru-RU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ОРУ-110кВ.</a:t>
            </a:r>
            <a:r>
              <a:rPr lang="ru-RU" altLang="ru-RU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algn="l">
              <a:buNone/>
              <a:defRPr lang="ru-ru"/>
            </a:pPr>
            <a:endParaRPr lang="ru-RU" sz="36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4078</TotalTime>
  <Words>697</Words>
  <Application>Microsoft Office PowerPoint</Application>
  <PresentationFormat>Экран (4:3)</PresentationFormat>
  <Paragraphs>118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30</vt:i4>
      </vt:variant>
    </vt:vector>
  </HeadingPairs>
  <TitlesOfParts>
    <vt:vector size="43" baseType="lpstr">
      <vt:lpstr>SimSun</vt:lpstr>
      <vt:lpstr>Arial</vt:lpstr>
      <vt:lpstr>Arial Black</vt:lpstr>
      <vt:lpstr>Calibri</vt:lpstr>
      <vt:lpstr>Times New Roman</vt:lpstr>
      <vt:lpstr>Wingdings</vt:lpstr>
      <vt:lpstr>Presentation</vt:lpstr>
      <vt:lpstr>Оформление по умолчанию</vt:lpstr>
      <vt:lpstr>2_Presentation</vt:lpstr>
      <vt:lpstr>3_Presentation</vt:lpstr>
      <vt:lpstr>1_Тема Office</vt:lpstr>
      <vt:lpstr>3_Тема Office</vt:lpstr>
      <vt:lpstr>1_Presentation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Л1. Введение</dc:title>
  <dc:subject>Т1.Общие сведения</dc:subject>
  <dc:creator>Привалов Е.Е.</dc:creator>
  <cp:keywords>электробезопасность, электротравма</cp:keywords>
  <dc:description/>
  <cp:lastModifiedBy>Home</cp:lastModifiedBy>
  <cp:revision>203</cp:revision>
  <dcterms:created xsi:type="dcterms:W3CDTF">2003-11-18T14:40:54Z</dcterms:created>
  <dcterms:modified xsi:type="dcterms:W3CDTF">2020-08-18T09:21:31Z</dcterms:modified>
</cp:coreProperties>
</file>